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29" r:id="rId2"/>
    <p:sldId id="328" r:id="rId3"/>
    <p:sldId id="330" r:id="rId4"/>
    <p:sldId id="331" r:id="rId5"/>
    <p:sldId id="335" r:id="rId6"/>
    <p:sldId id="333" r:id="rId7"/>
  </p:sldIdLst>
  <p:sldSz cx="9144000" cy="5143500" type="screen16x9"/>
  <p:notesSz cx="6858000" cy="9144000"/>
  <p:defaultTextStyle>
    <a:defPPr>
      <a:defRPr lang="en-US"/>
    </a:defPPr>
    <a:lvl1pPr marL="0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1pPr>
    <a:lvl2pPr marL="408207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2pPr>
    <a:lvl3pPr marL="816413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3pPr>
    <a:lvl4pPr marL="1224621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4pPr>
    <a:lvl5pPr marL="1632828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5pPr>
    <a:lvl6pPr marL="2041035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6pPr>
    <a:lvl7pPr marL="2449242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7pPr>
    <a:lvl8pPr marL="2857448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8pPr>
    <a:lvl9pPr marL="3265656" algn="l" defTabSz="816413" rtl="0" eaLnBrk="1" latinLnBrk="0" hangingPunct="1">
      <a:defRPr sz="16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7AAE2"/>
    <a:srgbClr val="01649D"/>
    <a:srgbClr val="007226"/>
    <a:srgbClr val="86C10D"/>
    <a:srgbClr val="0A141D"/>
    <a:srgbClr val="FFFFFF"/>
    <a:srgbClr val="104068"/>
    <a:srgbClr val="042943"/>
    <a:srgbClr val="8C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 autoAdjust="0"/>
    <p:restoredTop sz="94705"/>
  </p:normalViewPr>
  <p:slideViewPr>
    <p:cSldViewPr snapToGrid="0">
      <p:cViewPr>
        <p:scale>
          <a:sx n="105" d="100"/>
          <a:sy n="105" d="100"/>
        </p:scale>
        <p:origin x="1600" y="816"/>
      </p:cViewPr>
      <p:guideLst>
        <p:guide orient="horz" pos="26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A9B3F-67CA-4A20-9A4E-6F99BEA604AE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52C07-4E73-4ED3-ABD6-54F256CACD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3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1pPr>
    <a:lvl2pPr marL="357199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2pPr>
    <a:lvl3pPr marL="714398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3pPr>
    <a:lvl4pPr marL="1071597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4pPr>
    <a:lvl5pPr marL="1428796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5pPr>
    <a:lvl6pPr marL="1785995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6pPr>
    <a:lvl7pPr marL="2143193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7pPr>
    <a:lvl8pPr marL="2500393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8pPr>
    <a:lvl9pPr marL="2857592" algn="l" defTabSz="714398" rtl="0" eaLnBrk="1" latinLnBrk="0" hangingPunct="1">
      <a:defRPr sz="9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52C07-4E73-4ED3-ABD6-54F256CACD5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ibm.com/legal/copytrade.shtml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4" y="1691751"/>
            <a:ext cx="3321423" cy="315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t="34772" r="37510" b="6183"/>
          <a:stretch/>
        </p:blipFill>
        <p:spPr>
          <a:xfrm>
            <a:off x="567586" y="3164754"/>
            <a:ext cx="4945708" cy="162940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90201"/>
            <a:ext cx="9157448" cy="188348"/>
          </a:xfrm>
          <a:prstGeom prst="rect">
            <a:avLst/>
          </a:prstGeom>
          <a:solidFill>
            <a:srgbClr val="27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532461" y="2041841"/>
            <a:ext cx="5979346" cy="55427"/>
          </a:xfrm>
          <a:prstGeom prst="rect">
            <a:avLst/>
          </a:prstGeom>
          <a:gradFill>
            <a:gsLst>
              <a:gs pos="53000">
                <a:srgbClr val="86C10D"/>
              </a:gs>
              <a:gs pos="100000">
                <a:srgbClr val="27AAE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353" y="857232"/>
            <a:ext cx="5954453" cy="1102519"/>
          </a:xfrm>
        </p:spPr>
        <p:txBody>
          <a:bodyPr anchor="b" anchorCtr="0">
            <a:noAutofit/>
          </a:bodyPr>
          <a:lstStyle>
            <a:lvl1pPr algn="l">
              <a:defRPr sz="3125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586" y="2160210"/>
            <a:ext cx="5295332" cy="780651"/>
          </a:xfrm>
        </p:spPr>
        <p:txBody>
          <a:bodyPr>
            <a:noAutofit/>
          </a:bodyPr>
          <a:lstStyle>
            <a:lvl1pPr marL="0" indent="0" algn="l">
              <a:buNone/>
              <a:defRPr sz="1875" b="1">
                <a:solidFill>
                  <a:srgbClr val="0A141D"/>
                </a:solidFill>
              </a:defRPr>
            </a:lvl1pPr>
            <a:lvl2pPr marL="40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4986786"/>
            <a:ext cx="9144000" cy="485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1" dirty="0"/>
          </a:p>
        </p:txBody>
      </p:sp>
    </p:spTree>
    <p:extLst>
      <p:ext uri="{BB962C8B-B14F-4D97-AF65-F5344CB8AC3E}">
        <p14:creationId xmlns:p14="http://schemas.microsoft.com/office/powerpoint/2010/main" val="2452736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0587"/>
            <a:ext cx="8229600" cy="857250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spcBef>
                <a:spcPts val="1406"/>
              </a:spcBef>
              <a:buClr>
                <a:srgbClr val="27AAE2"/>
              </a:buClr>
              <a:defRPr sz="2031"/>
            </a:lvl1pPr>
            <a:lvl2pPr>
              <a:buClr>
                <a:srgbClr val="27AAE2"/>
              </a:buClr>
              <a:defRPr/>
            </a:lvl2pPr>
            <a:lvl3pPr>
              <a:buClr>
                <a:srgbClr val="27AAE2"/>
              </a:buClr>
              <a:defRPr/>
            </a:lvl3pPr>
            <a:lvl4pPr>
              <a:buClr>
                <a:srgbClr val="27AAE2"/>
              </a:buClr>
              <a:defRPr/>
            </a:lvl4pPr>
            <a:lvl5pPr>
              <a:buClr>
                <a:srgbClr val="27AAE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80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 with Addt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0588"/>
            <a:ext cx="8229600" cy="857250"/>
          </a:xfrm>
        </p:spPr>
        <p:txBody>
          <a:bodyPr anchor="b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3056657" cy="3394473"/>
          </a:xfrm>
        </p:spPr>
        <p:txBody>
          <a:bodyPr>
            <a:noAutofit/>
          </a:bodyPr>
          <a:lstStyle>
            <a:lvl1pPr>
              <a:spcBef>
                <a:spcPts val="938"/>
              </a:spcBef>
              <a:buClr>
                <a:srgbClr val="27AAE2"/>
              </a:buClr>
              <a:defRPr sz="1562"/>
            </a:lvl1pPr>
            <a:lvl2pPr marL="360920" indent="-181080">
              <a:spcBef>
                <a:spcPts val="235"/>
              </a:spcBef>
              <a:defRPr sz="1406"/>
            </a:lvl2pPr>
            <a:lvl3pPr>
              <a:defRPr sz="1406"/>
            </a:lvl3pPr>
            <a:lvl4pPr>
              <a:defRPr sz="1406"/>
            </a:lvl4pPr>
            <a:lvl5pPr>
              <a:defRPr sz="1406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7439" y="5062598"/>
            <a:ext cx="2133599" cy="273844"/>
          </a:xfrm>
          <a:prstGeom prst="rect">
            <a:avLst/>
          </a:prstGeom>
        </p:spPr>
        <p:txBody>
          <a:bodyPr/>
          <a:lstStyle/>
          <a:p>
            <a:fld id="{A501FA17-877A-4087-8BBA-2DF39F98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271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vy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95457"/>
            <a:ext cx="7242888" cy="857250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 sz="2188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spcBef>
                <a:spcPts val="1406"/>
              </a:spcBef>
              <a:buClr>
                <a:srgbClr val="27AAE2"/>
              </a:buClr>
              <a:defRPr sz="2031"/>
            </a:lvl1pPr>
            <a:lvl2pPr>
              <a:buClr>
                <a:srgbClr val="27AAE2"/>
              </a:buClr>
              <a:defRPr/>
            </a:lvl2pPr>
            <a:lvl3pPr>
              <a:buClr>
                <a:srgbClr val="27AAE2"/>
              </a:buClr>
              <a:defRPr/>
            </a:lvl3pPr>
            <a:lvl4pPr>
              <a:buClr>
                <a:srgbClr val="27AAE2"/>
              </a:buClr>
              <a:defRPr/>
            </a:lvl4pPr>
            <a:lvl5pPr>
              <a:buClr>
                <a:srgbClr val="27AAE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7439" y="5062598"/>
            <a:ext cx="2133599" cy="273844"/>
          </a:xfrm>
          <a:prstGeom prst="rect">
            <a:avLst/>
          </a:prstGeom>
        </p:spPr>
        <p:txBody>
          <a:bodyPr/>
          <a:lstStyle/>
          <a:p>
            <a:fld id="{A501FA17-877A-4087-8BBA-2DF39F98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5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71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85765"/>
            <a:ext cx="8766176" cy="2512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3327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02494"/>
            <a:ext cx="8637588" cy="3405188"/>
          </a:xfrm>
          <a:prstGeom prst="rect">
            <a:avLst/>
          </a:prstGeom>
        </p:spPr>
        <p:txBody>
          <a:bodyPr/>
          <a:lstStyle>
            <a:lvl1pPr marL="127401" indent="-127401">
              <a:defRPr/>
            </a:lvl1pPr>
            <a:lvl3pPr marL="520320" indent="-138117">
              <a:defRPr/>
            </a:lvl3pPr>
            <a:lvl4pPr marL="644149" indent="-126210">
              <a:defRPr/>
            </a:lvl4pPr>
            <a:lvl5pPr marL="815604" indent="-129782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1052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6764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4502"/>
            <a:ext cx="3886200" cy="2880122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1" y="4743452"/>
            <a:ext cx="5562600" cy="173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1" y="4743452"/>
            <a:ext cx="2133599" cy="173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B7660-FBDB-4437-B05A-C9040D1805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45716" tIns="22858" rIns="45716" bIns="228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088551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27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5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82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104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380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656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931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208" algn="l" defTabSz="1088551" rtl="0" eaLnBrk="1" latinLnBrk="0" hangingPunct="1">
              <a:defRPr sz="21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51DE6B-9243-4E85-B0E8-1607A2626A11}" type="slidenum">
              <a:rPr lang="en-US" sz="750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‹#›</a:t>
            </a:fld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2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7392011" y="4862802"/>
            <a:ext cx="1517205" cy="101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110" tIns="20110" rIns="20110" bIns="20110" anchor="ctr">
            <a:spAutoFit/>
          </a:bodyPr>
          <a:lstStyle/>
          <a:p>
            <a:pPr lvl="0" algn="r">
              <a:defRPr sz="1800"/>
            </a:pPr>
            <a:r>
              <a:rPr sz="397" baseline="0" dirty="0">
                <a:solidFill>
                  <a:schemeClr val="tx1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© </a:t>
            </a:r>
            <a:r>
              <a:rPr sz="397" baseline="0" dirty="0">
                <a:solidFill>
                  <a:schemeClr val="tx1"/>
                </a:solidFill>
                <a:uFill>
                  <a:solidFill>
                    <a:srgbClr val="0000FF"/>
                  </a:solidFill>
                </a:u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Copyright IBM Corporation 2016</a:t>
            </a:r>
            <a:endParaRPr sz="397" baseline="0" dirty="0">
              <a:solidFill>
                <a:schemeClr val="tx1"/>
              </a:solidFill>
              <a:uFill>
                <a:solidFill>
                  <a:srgbClr val="0000FF"/>
                </a:solidFill>
              </a:uFill>
              <a:latin typeface="HelvNeue Roman for IBM"/>
              <a:ea typeface="HelvNeue Roman for IBM"/>
              <a:cs typeface="HelvNeue Roman for IBM"/>
              <a:sym typeface="HelvNeue Roman for IBM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90598806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microsoft.com/office/2007/relationships/hdphoto" Target="../media/hdphoto1.wdp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4680919"/>
            <a:ext cx="9144000" cy="544223"/>
          </a:xfrm>
          <a:prstGeom prst="rect">
            <a:avLst/>
          </a:prstGeom>
          <a:solidFill>
            <a:srgbClr val="27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1" y="205980"/>
            <a:ext cx="8229600" cy="857250"/>
          </a:xfrm>
          <a:prstGeom prst="rect">
            <a:avLst/>
          </a:prstGeom>
        </p:spPr>
        <p:txBody>
          <a:bodyPr vert="horz" lIns="104498" tIns="52249" rIns="104498" bIns="52249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1" y="1200150"/>
            <a:ext cx="8229600" cy="3394473"/>
          </a:xfrm>
          <a:prstGeom prst="rect">
            <a:avLst/>
          </a:prstGeom>
        </p:spPr>
        <p:txBody>
          <a:bodyPr vert="horz" lIns="104498" tIns="52249" rIns="104498" bIns="5224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245" y="4792153"/>
            <a:ext cx="293912" cy="150100"/>
          </a:xfrm>
          <a:prstGeom prst="rect">
            <a:avLst/>
          </a:prstGeom>
        </p:spPr>
        <p:txBody>
          <a:bodyPr vert="horz" wrap="square" lIns="60954" tIns="30477" rIns="60954" bIns="30477" numCol="1" anchor="t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2" y="4784295"/>
            <a:ext cx="439762" cy="16581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09" y="0"/>
            <a:ext cx="1574591" cy="149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5522244" y="4721612"/>
            <a:ext cx="3589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0" i="0" dirty="0" smtClean="0">
                <a:solidFill>
                  <a:schemeClr val="bg1"/>
                </a:solidFill>
                <a:latin typeface="Lubalin Graph" charset="0"/>
                <a:ea typeface="Lubalin Graph" charset="0"/>
                <a:cs typeface="Lubalin Graph" charset="0"/>
              </a:rPr>
              <a:t>Smarter </a:t>
            </a:r>
            <a:r>
              <a:rPr lang="en-US" sz="1500" b="1" i="0" dirty="0" smtClean="0">
                <a:solidFill>
                  <a:schemeClr val="bg1"/>
                </a:solidFill>
                <a:latin typeface="Lubalin Graph" charset="0"/>
                <a:ea typeface="Lubalin Graph" charset="0"/>
                <a:cs typeface="Lubalin Graph" charset="0"/>
              </a:rPr>
              <a:t>Technical</a:t>
            </a:r>
            <a:r>
              <a:rPr lang="en-US" sz="1500" b="1" i="0" baseline="0" dirty="0" smtClean="0">
                <a:solidFill>
                  <a:schemeClr val="bg1"/>
                </a:solidFill>
                <a:latin typeface="Lubalin Graph" charset="0"/>
                <a:ea typeface="Lubalin Graph" charset="0"/>
                <a:cs typeface="Lubalin Graph" charset="0"/>
              </a:rPr>
              <a:t> Selling Academy</a:t>
            </a:r>
            <a:endParaRPr lang="en-US" sz="1500" b="1" i="0" dirty="0">
              <a:solidFill>
                <a:schemeClr val="bg1"/>
              </a:solidFill>
              <a:latin typeface="Lubalin Graph" charset="0"/>
              <a:ea typeface="Lubalin Graph" charset="0"/>
              <a:cs typeface="Lubalin Grap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3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5" r:id="rId6"/>
    <p:sldLayoutId id="2147483656" r:id="rId7"/>
    <p:sldLayoutId id="2147483657" r:id="rId8"/>
    <p:sldLayoutId id="21474836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13" rtl="0" eaLnBrk="1" latinLnBrk="0" hangingPunct="1">
        <a:spcBef>
          <a:spcPct val="0"/>
        </a:spcBef>
        <a:buNone/>
        <a:defRPr sz="2657" kern="1200" spc="0">
          <a:solidFill>
            <a:srgbClr val="0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359" indent="-177359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•"/>
        <a:defRPr sz="2188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37039" indent="-267899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–"/>
        <a:defRPr sz="1875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20518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•"/>
        <a:defRPr sz="1719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28725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–"/>
        <a:defRPr sz="1719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36932" indent="-204104" algn="l" defTabSz="816413" rtl="0" eaLnBrk="1" latinLnBrk="0" hangingPunct="1">
        <a:spcBef>
          <a:spcPct val="20000"/>
        </a:spcBef>
        <a:buClr>
          <a:srgbClr val="27AAE2"/>
        </a:buClr>
        <a:buFont typeface="Arial" panose="020B0604020202020204" pitchFamily="34" charset="0"/>
        <a:buChar char="»"/>
        <a:defRPr sz="1719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245139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6pPr>
      <a:lvl7pPr marL="2653345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7pPr>
      <a:lvl8pPr marL="3061553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8pPr>
      <a:lvl9pPr marL="3469760" indent="-204104" algn="l" defTabSz="816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1pPr>
      <a:lvl2pPr marL="408207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2pPr>
      <a:lvl3pPr marL="816413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3pPr>
      <a:lvl4pPr marL="1224621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8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5pPr>
      <a:lvl6pPr marL="2041035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6pPr>
      <a:lvl7pPr marL="2449242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7pPr>
      <a:lvl8pPr marL="2857448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8pPr>
      <a:lvl9pPr marL="3265656" algn="l" defTabSz="816413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hyperlink" Target="https://www.raspberrypi.org/blog/astro-p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Transform Products &amp; Services with </a:t>
            </a:r>
            <a:r>
              <a:rPr lang="en-US" dirty="0" err="1" smtClean="0"/>
              <a:t>IoT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Infrastructure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133" y="1515291"/>
            <a:ext cx="4660946" cy="2746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Raspberry Pi 3</a:t>
            </a:r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1" y="1057836"/>
            <a:ext cx="4043778" cy="3536787"/>
          </a:xfrm>
        </p:spPr>
        <p:txBody>
          <a:bodyPr/>
          <a:lstStyle/>
          <a:p>
            <a:pPr marL="173736">
              <a:spcBef>
                <a:spcPts val="0"/>
              </a:spcBef>
            </a:pPr>
            <a:r>
              <a:rPr lang="en-US" sz="1600" dirty="0" smtClean="0"/>
              <a:t>1.2GHz </a:t>
            </a:r>
            <a:r>
              <a:rPr lang="en-US" sz="1600" dirty="0"/>
              <a:t>64-bit quad-core ARMv8 </a:t>
            </a:r>
            <a:r>
              <a:rPr lang="en-US" sz="1600" dirty="0" smtClean="0"/>
              <a:t>CPU</a:t>
            </a:r>
          </a:p>
          <a:p>
            <a:pPr marL="173736">
              <a:spcBef>
                <a:spcPts val="0"/>
              </a:spcBef>
            </a:pPr>
            <a:r>
              <a:rPr lang="en-US" sz="1600" dirty="0" smtClean="0"/>
              <a:t>1 GB RAM</a:t>
            </a:r>
            <a:endParaRPr lang="en-US" sz="1600" dirty="0"/>
          </a:p>
          <a:p>
            <a:pPr marL="173736">
              <a:spcBef>
                <a:spcPts val="0"/>
              </a:spcBef>
            </a:pPr>
            <a:r>
              <a:rPr lang="en-US" sz="1600" dirty="0"/>
              <a:t>802.11n Wireless LAN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Bluetooth </a:t>
            </a:r>
            <a:r>
              <a:rPr lang="en-US" sz="1600" dirty="0" smtClean="0"/>
              <a:t>4.1 / Bluetooth </a:t>
            </a:r>
            <a:r>
              <a:rPr lang="en-US" sz="1600" dirty="0"/>
              <a:t>Low Energy </a:t>
            </a:r>
            <a:endParaRPr lang="en-US" sz="1600" dirty="0" smtClean="0"/>
          </a:p>
          <a:p>
            <a:pPr marL="173736">
              <a:spcBef>
                <a:spcPts val="0"/>
              </a:spcBef>
            </a:pPr>
            <a:r>
              <a:rPr lang="en-US" sz="1600" dirty="0" smtClean="0"/>
              <a:t>4 </a:t>
            </a:r>
            <a:r>
              <a:rPr lang="en-US" sz="1600" dirty="0"/>
              <a:t>USB ports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40 GPIO pins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Full HDMI port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Ethernet port</a:t>
            </a:r>
          </a:p>
          <a:p>
            <a:pPr marL="173736">
              <a:spcBef>
                <a:spcPts val="0"/>
              </a:spcBef>
            </a:pPr>
            <a:r>
              <a:rPr lang="en-US" sz="1600" dirty="0" smtClean="0"/>
              <a:t>3.5mm </a:t>
            </a:r>
            <a:r>
              <a:rPr lang="en-US" sz="1600" dirty="0"/>
              <a:t>audio </a:t>
            </a:r>
            <a:r>
              <a:rPr lang="en-US" sz="1600" dirty="0" smtClean="0"/>
              <a:t>jack</a:t>
            </a:r>
            <a:endParaRPr lang="en-US" sz="1600" dirty="0"/>
          </a:p>
          <a:p>
            <a:pPr marL="173736">
              <a:spcBef>
                <a:spcPts val="0"/>
              </a:spcBef>
            </a:pPr>
            <a:r>
              <a:rPr lang="en-US" sz="1600" dirty="0"/>
              <a:t>Camera interface (CSI)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Display interface (DSI)</a:t>
            </a:r>
          </a:p>
          <a:p>
            <a:pPr marL="173736">
              <a:spcBef>
                <a:spcPts val="0"/>
              </a:spcBef>
            </a:pPr>
            <a:r>
              <a:rPr lang="en-US" sz="1600" dirty="0"/>
              <a:t>Micro SD </a:t>
            </a:r>
            <a:r>
              <a:rPr lang="en-US" sz="1600" dirty="0" smtClean="0"/>
              <a:t>card</a:t>
            </a:r>
            <a:endParaRPr lang="en-US" sz="1600" dirty="0"/>
          </a:p>
          <a:p>
            <a:pPr marL="173736">
              <a:spcBef>
                <a:spcPts val="0"/>
              </a:spcBef>
            </a:pPr>
            <a:r>
              <a:rPr lang="en-US" sz="1600" dirty="0" err="1"/>
              <a:t>VideoCore</a:t>
            </a:r>
            <a:r>
              <a:rPr lang="en-US" sz="1600" dirty="0"/>
              <a:t> IV 3D graphics </a:t>
            </a:r>
            <a:r>
              <a:rPr lang="en-US" sz="1600" dirty="0" smtClean="0"/>
              <a:t>core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10245" y="4800011"/>
            <a:ext cx="293912" cy="150100"/>
          </a:xfrm>
        </p:spPr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9338" y="3814156"/>
            <a:ext cx="1589103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$30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92" y="1549190"/>
            <a:ext cx="4326709" cy="2696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Sense 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Sense HAT is a sensor board packed </a:t>
            </a:r>
            <a:r>
              <a:rPr lang="en-US" sz="1800" dirty="0" smtClean="0"/>
              <a:t>with sensors</a:t>
            </a:r>
          </a:p>
          <a:p>
            <a:pPr lvl="1"/>
            <a:r>
              <a:rPr lang="en-US" sz="1600" dirty="0" smtClean="0"/>
              <a:t>8x8 </a:t>
            </a:r>
            <a:r>
              <a:rPr lang="en-US" sz="1600" dirty="0"/>
              <a:t>RGB LED </a:t>
            </a:r>
            <a:r>
              <a:rPr lang="en-US" sz="1600" dirty="0" smtClean="0"/>
              <a:t>matrix</a:t>
            </a:r>
          </a:p>
          <a:p>
            <a:pPr lvl="1"/>
            <a:r>
              <a:rPr lang="en-US" sz="1600" dirty="0" smtClean="0"/>
              <a:t>five-button joystick </a:t>
            </a:r>
          </a:p>
          <a:p>
            <a:pPr lvl="1"/>
            <a:r>
              <a:rPr lang="en-US" sz="1600" dirty="0" smtClean="0"/>
              <a:t>gyroscope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ccelerometer</a:t>
            </a:r>
          </a:p>
          <a:p>
            <a:pPr lvl="1"/>
            <a:r>
              <a:rPr lang="en-US" sz="1600" dirty="0"/>
              <a:t>m</a:t>
            </a:r>
            <a:r>
              <a:rPr lang="en-US" sz="1600" dirty="0" smtClean="0"/>
              <a:t>agnetometer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emperature</a:t>
            </a:r>
          </a:p>
          <a:p>
            <a:pPr lvl="1"/>
            <a:r>
              <a:rPr lang="en-US" sz="1600" dirty="0" smtClean="0"/>
              <a:t>barometric pressure</a:t>
            </a:r>
          </a:p>
          <a:p>
            <a:pPr lvl="1"/>
            <a:r>
              <a:rPr lang="en-US" sz="1600" dirty="0" smtClean="0"/>
              <a:t>humidity</a:t>
            </a:r>
          </a:p>
          <a:p>
            <a:r>
              <a:rPr lang="en-US" sz="1800" dirty="0" smtClean="0"/>
              <a:t>The </a:t>
            </a:r>
            <a:r>
              <a:rPr lang="en-US" sz="1800" dirty="0"/>
              <a:t>Sense HAT is the hardware used in the </a:t>
            </a:r>
            <a:r>
              <a:rPr lang="en-US" sz="1800" u="sng" dirty="0">
                <a:hlinkClick r:id="rId3"/>
              </a:rPr>
              <a:t>Astro Pi</a:t>
            </a:r>
            <a:r>
              <a:rPr lang="en-US" sz="1800" dirty="0"/>
              <a:t> mission on the International Space Station.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/>
          <p:nvPr/>
        </p:nvSpPr>
        <p:spPr>
          <a:xfrm>
            <a:off x="604157" y="903345"/>
            <a:ext cx="7338060" cy="3746863"/>
          </a:xfrm>
          <a:prstGeom prst="rect">
            <a:avLst/>
          </a:prstGeom>
          <a:ln w="2540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/>
          </a:p>
        </p:txBody>
      </p:sp>
      <p:sp>
        <p:nvSpPr>
          <p:cNvPr id="8" name="Shape 62"/>
          <p:cNvSpPr/>
          <p:nvPr/>
        </p:nvSpPr>
        <p:spPr>
          <a:xfrm flipH="1" flipV="1">
            <a:off x="2451265" y="925575"/>
            <a:ext cx="10654" cy="3722057"/>
          </a:xfrm>
          <a:prstGeom prst="line">
            <a:avLst/>
          </a:prstGeom>
          <a:ln w="3175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9" name="Shape 63"/>
          <p:cNvSpPr/>
          <p:nvPr/>
        </p:nvSpPr>
        <p:spPr>
          <a:xfrm>
            <a:off x="890551" y="940378"/>
            <a:ext cx="1012475" cy="1343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000" b="1" dirty="0">
                <a:solidFill>
                  <a:srgbClr val="4277BB"/>
                </a:solidFill>
              </a:rPr>
              <a:t>PUBLIC NETWORK</a:t>
            </a:r>
          </a:p>
        </p:txBody>
      </p:sp>
      <p:sp>
        <p:nvSpPr>
          <p:cNvPr id="10" name="Shape 64"/>
          <p:cNvSpPr/>
          <p:nvPr/>
        </p:nvSpPr>
        <p:spPr>
          <a:xfrm>
            <a:off x="2549003" y="940378"/>
            <a:ext cx="930852" cy="894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000" b="1" dirty="0">
                <a:solidFill>
                  <a:srgbClr val="4277BB"/>
                </a:solidFill>
              </a:rPr>
              <a:t>CLOUD </a:t>
            </a:r>
            <a:r>
              <a:rPr sz="1000" b="1" dirty="0" smtClean="0">
                <a:solidFill>
                  <a:srgbClr val="4277BB"/>
                </a:solidFill>
              </a:rPr>
              <a:t>NETWORK</a:t>
            </a:r>
            <a:r>
              <a:rPr lang="en-US" sz="1000" b="1" dirty="0" smtClean="0">
                <a:solidFill>
                  <a:srgbClr val="4277BB"/>
                </a:solidFill>
              </a:rPr>
              <a:t> </a:t>
            </a:r>
            <a:endParaRPr sz="1000" b="1" dirty="0">
              <a:solidFill>
                <a:srgbClr val="4277BB"/>
              </a:solidFill>
            </a:endParaRPr>
          </a:p>
        </p:txBody>
      </p:sp>
      <p:sp>
        <p:nvSpPr>
          <p:cNvPr id="11" name="Shape 65"/>
          <p:cNvSpPr/>
          <p:nvPr/>
        </p:nvSpPr>
        <p:spPr>
          <a:xfrm>
            <a:off x="6446956" y="940378"/>
            <a:ext cx="1013594" cy="894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000" b="1" dirty="0" smtClean="0">
                <a:solidFill>
                  <a:srgbClr val="4277BB"/>
                </a:solidFill>
              </a:rPr>
              <a:t>PRIVATE NETWORK</a:t>
            </a:r>
            <a:endParaRPr sz="1000" b="1" dirty="0">
              <a:solidFill>
                <a:srgbClr val="4277BB"/>
              </a:solidFill>
            </a:endParaRPr>
          </a:p>
        </p:txBody>
      </p:sp>
      <p:sp>
        <p:nvSpPr>
          <p:cNvPr id="12" name="Shape 66"/>
          <p:cNvSpPr/>
          <p:nvPr/>
        </p:nvSpPr>
        <p:spPr>
          <a:xfrm flipV="1">
            <a:off x="6367208" y="925575"/>
            <a:ext cx="3631" cy="3729106"/>
          </a:xfrm>
          <a:prstGeom prst="line">
            <a:avLst/>
          </a:prstGeom>
          <a:ln w="3175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grpSp>
        <p:nvGrpSpPr>
          <p:cNvPr id="13" name="Group 239"/>
          <p:cNvGrpSpPr/>
          <p:nvPr/>
        </p:nvGrpSpPr>
        <p:grpSpPr>
          <a:xfrm>
            <a:off x="1052391" y="1977066"/>
            <a:ext cx="1163780" cy="651906"/>
            <a:chOff x="-229874" y="9504"/>
            <a:chExt cx="1442968" cy="1121196"/>
          </a:xfrm>
        </p:grpSpPr>
        <p:sp>
          <p:nvSpPr>
            <p:cNvPr id="40" name="Shape 237"/>
            <p:cNvSpPr/>
            <p:nvPr/>
          </p:nvSpPr>
          <p:spPr>
            <a:xfrm>
              <a:off x="1694" y="9504"/>
              <a:ext cx="707232" cy="707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C01B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" name="Shape 238"/>
            <p:cNvSpPr/>
            <p:nvPr/>
          </p:nvSpPr>
          <p:spPr>
            <a:xfrm>
              <a:off x="-229874" y="707231"/>
              <a:ext cx="1442968" cy="42346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800" b="1" dirty="0" smtClean="0">
                  <a:solidFill>
                    <a:srgbClr val="4277BB"/>
                  </a:solidFill>
                </a:rPr>
                <a:t>Browser/Node-Red UI 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800" b="1" dirty="0" smtClean="0">
                  <a:solidFill>
                    <a:srgbClr val="4277BB"/>
                  </a:solidFill>
                </a:rPr>
                <a:t>(Web Client Dashboard)</a:t>
              </a:r>
              <a:endParaRPr sz="800" b="1" dirty="0">
                <a:solidFill>
                  <a:srgbClr val="4277BB"/>
                </a:solidFill>
              </a:endParaRPr>
            </a:p>
          </p:txBody>
        </p:sp>
      </p:grpSp>
      <p:sp>
        <p:nvSpPr>
          <p:cNvPr id="14" name="Shape 64"/>
          <p:cNvSpPr/>
          <p:nvPr/>
        </p:nvSpPr>
        <p:spPr>
          <a:xfrm>
            <a:off x="4679500" y="955146"/>
            <a:ext cx="1017211" cy="894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000" b="1" dirty="0" smtClean="0">
                <a:solidFill>
                  <a:srgbClr val="4277BB"/>
                </a:solidFill>
              </a:rPr>
              <a:t>BLUEMIX SERVICES</a:t>
            </a:r>
            <a:endParaRPr sz="1000" b="1" dirty="0">
              <a:solidFill>
                <a:srgbClr val="4277BB"/>
              </a:solidFill>
            </a:endParaRPr>
          </a:p>
        </p:txBody>
      </p:sp>
      <p:grpSp>
        <p:nvGrpSpPr>
          <p:cNvPr id="15" name="Group 228"/>
          <p:cNvGrpSpPr/>
          <p:nvPr/>
        </p:nvGrpSpPr>
        <p:grpSpPr>
          <a:xfrm>
            <a:off x="974371" y="1269078"/>
            <a:ext cx="1397819" cy="536165"/>
            <a:chOff x="-133398" y="0"/>
            <a:chExt cx="1733152" cy="922135"/>
          </a:xfrm>
        </p:grpSpPr>
        <p:sp>
          <p:nvSpPr>
            <p:cNvPr id="36" name="Shape 224"/>
            <p:cNvSpPr/>
            <p:nvPr/>
          </p:nvSpPr>
          <p:spPr>
            <a:xfrm>
              <a:off x="190237" y="0"/>
              <a:ext cx="707232" cy="707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C01B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7" name="Group 227"/>
            <p:cNvGrpSpPr/>
            <p:nvPr/>
          </p:nvGrpSpPr>
          <p:grpSpPr>
            <a:xfrm>
              <a:off x="-133398" y="176869"/>
              <a:ext cx="1733152" cy="745266"/>
              <a:chOff x="-118993" y="164126"/>
              <a:chExt cx="1733151" cy="745265"/>
            </a:xfrm>
          </p:grpSpPr>
          <p:pic>
            <p:nvPicPr>
              <p:cNvPr id="38" name="_-05.png"/>
              <p:cNvPicPr/>
              <p:nvPr/>
            </p:nvPicPr>
            <p:blipFill>
              <a:blip r:embed="rId2">
                <a:extLst/>
              </a:blip>
              <a:srcRect l="23064" t="23206" r="23064" b="23206"/>
              <a:stretch>
                <a:fillRect/>
              </a:stretch>
            </p:blipFill>
            <p:spPr>
              <a:xfrm>
                <a:off x="367768" y="164126"/>
                <a:ext cx="380996" cy="37898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39" name="Shape 226"/>
              <p:cNvSpPr/>
              <p:nvPr/>
            </p:nvSpPr>
            <p:spPr>
              <a:xfrm>
                <a:off x="-118993" y="697656"/>
                <a:ext cx="1733151" cy="211735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Raspberry Pi with Sense Hat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</p:grpSp>
      <p:cxnSp>
        <p:nvCxnSpPr>
          <p:cNvPr id="16" name="Straight Connector 15"/>
          <p:cNvCxnSpPr/>
          <p:nvPr/>
        </p:nvCxnSpPr>
        <p:spPr>
          <a:xfrm>
            <a:off x="4390572" y="2234481"/>
            <a:ext cx="0" cy="1840574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V="1">
            <a:off x="4398862" y="2566426"/>
            <a:ext cx="712115" cy="13656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 flipV="1">
            <a:off x="4388658" y="3285567"/>
            <a:ext cx="722358" cy="8163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V="1">
            <a:off x="4390572" y="4071460"/>
            <a:ext cx="720405" cy="7191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27" idx="3"/>
          </p:cNvCxnSpPr>
          <p:nvPr/>
        </p:nvCxnSpPr>
        <p:spPr>
          <a:xfrm>
            <a:off x="3875958" y="2238955"/>
            <a:ext cx="514614" cy="2995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/>
          <p:nvPr/>
        </p:nvCxnSpPr>
        <p:spPr>
          <a:xfrm flipV="1">
            <a:off x="1830768" y="1474684"/>
            <a:ext cx="1731246" cy="740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head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3562014" y="1483622"/>
            <a:ext cx="10243" cy="546435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1832009" y="2190601"/>
            <a:ext cx="1433988" cy="0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4" name="Group 23"/>
          <p:cNvGrpSpPr/>
          <p:nvPr/>
        </p:nvGrpSpPr>
        <p:grpSpPr>
          <a:xfrm>
            <a:off x="5140427" y="3085241"/>
            <a:ext cx="570395" cy="554373"/>
            <a:chOff x="514081" y="3294657"/>
            <a:chExt cx="707232" cy="953452"/>
          </a:xfrm>
        </p:grpSpPr>
        <p:sp>
          <p:nvSpPr>
            <p:cNvPr id="33" name="Shape 558"/>
            <p:cNvSpPr/>
            <p:nvPr/>
          </p:nvSpPr>
          <p:spPr>
            <a:xfrm>
              <a:off x="514081" y="3294657"/>
              <a:ext cx="707232" cy="707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277BB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 564"/>
            <p:cNvSpPr/>
            <p:nvPr/>
          </p:nvSpPr>
          <p:spPr>
            <a:xfrm>
              <a:off x="579156" y="4001888"/>
              <a:ext cx="577081" cy="24622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defRPr sz="1800"/>
              </a:pPr>
              <a:r>
                <a:rPr sz="800" b="1" dirty="0">
                  <a:solidFill>
                    <a:schemeClr val="accent1"/>
                  </a:solidFill>
                  <a:latin typeface="Helvetica"/>
                  <a:ea typeface="Helvetica"/>
                  <a:cs typeface="Helvetica"/>
                  <a:sym typeface="Helvetica"/>
                </a:rPr>
                <a:t>CLOUDANT</a:t>
              </a:r>
            </a:p>
            <a:p>
              <a:pPr lvl="0">
                <a:defRPr sz="1800"/>
              </a:pPr>
              <a:r>
                <a:rPr sz="800" b="1" dirty="0">
                  <a:solidFill>
                    <a:schemeClr val="accent1"/>
                  </a:solidFill>
                  <a:latin typeface="Helvetica"/>
                  <a:ea typeface="Helvetica"/>
                  <a:cs typeface="Helvetica"/>
                  <a:sym typeface="Helvetica"/>
                </a:rPr>
                <a:t>NOSQL DB</a:t>
              </a:r>
            </a:p>
          </p:txBody>
        </p:sp>
        <p:pic>
          <p:nvPicPr>
            <p:cNvPr id="35" name="cloudant50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22130" y="3402458"/>
              <a:ext cx="491134" cy="491134"/>
            </a:xfrm>
            <a:prstGeom prst="rect">
              <a:avLst/>
            </a:prstGeom>
            <a:ln w="3175">
              <a:miter lim="400000"/>
            </a:ln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220" y="3857124"/>
            <a:ext cx="614566" cy="4282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15629" y="4315813"/>
            <a:ext cx="519078" cy="11771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err="1" smtClean="0">
                <a:ln>
                  <a:noFill/>
                </a:ln>
                <a:solidFill>
                  <a:srgbClr val="0365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IoT</a:t>
            </a: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rgbClr val="0365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Platform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0365C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392" y="2021119"/>
            <a:ext cx="614566" cy="4356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608463" y="2462365"/>
            <a:ext cx="467364" cy="11771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Node-RED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977" y="2363259"/>
            <a:ext cx="604324" cy="41351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225999" y="2799384"/>
            <a:ext cx="374279" cy="11771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DashDB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84121" y="2819458"/>
            <a:ext cx="3588282" cy="1747660"/>
          </a:xfrm>
          <a:prstGeom prst="roundRect">
            <a:avLst/>
          </a:prstGeom>
          <a:blipFill rotWithShape="1">
            <a:blip r:embed="rId7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1440" y="2887732"/>
            <a:ext cx="3374264" cy="155667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defTabSz="584200" latinLnBrk="1" hangingPunct="0"/>
            <a:r>
              <a:rPr lang="en-US" sz="1200" dirty="0">
                <a:solidFill>
                  <a:schemeClr val="bg1"/>
                </a:solidFill>
              </a:rPr>
              <a:t>The purpose of this workshop is to get you started </a:t>
            </a:r>
            <a:r>
              <a:rPr lang="en-US" sz="1200" dirty="0" smtClean="0">
                <a:solidFill>
                  <a:schemeClr val="bg1"/>
                </a:solidFill>
              </a:rPr>
              <a:t/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working </a:t>
            </a:r>
            <a:r>
              <a:rPr lang="en-US" sz="1200" dirty="0">
                <a:solidFill>
                  <a:schemeClr val="bg1"/>
                </a:solidFill>
              </a:rPr>
              <a:t>with Bluemix, </a:t>
            </a:r>
            <a:r>
              <a:rPr lang="en-US" sz="1200" dirty="0" smtClean="0">
                <a:solidFill>
                  <a:schemeClr val="bg1"/>
                </a:solidFill>
              </a:rPr>
              <a:t>Node-Red</a:t>
            </a:r>
            <a:r>
              <a:rPr lang="en-US" sz="1200" dirty="0">
                <a:solidFill>
                  <a:schemeClr val="bg1"/>
                </a:solidFill>
              </a:rPr>
              <a:t>, Watson </a:t>
            </a:r>
            <a:r>
              <a:rPr lang="en-US" sz="1200" dirty="0" err="1">
                <a:solidFill>
                  <a:schemeClr val="bg1"/>
                </a:solidFill>
              </a:rPr>
              <a:t>IoT</a:t>
            </a:r>
            <a:r>
              <a:rPr lang="en-US" sz="1200" dirty="0">
                <a:solidFill>
                  <a:schemeClr val="bg1"/>
                </a:solidFill>
              </a:rPr>
              <a:t>, and a </a:t>
            </a:r>
            <a:r>
              <a:rPr lang="en-US" sz="1200" dirty="0" smtClean="0">
                <a:solidFill>
                  <a:schemeClr val="bg1"/>
                </a:solidFill>
              </a:rPr>
              <a:t/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Raspberry </a:t>
            </a:r>
            <a:r>
              <a:rPr lang="en-US" sz="1200" dirty="0">
                <a:solidFill>
                  <a:schemeClr val="bg1"/>
                </a:solidFill>
              </a:rPr>
              <a:t>Pi.  You will be defining a Raspberry Pi as </a:t>
            </a:r>
            <a:r>
              <a:rPr lang="en-US" sz="1200" dirty="0" smtClean="0">
                <a:solidFill>
                  <a:schemeClr val="bg1"/>
                </a:solidFill>
              </a:rPr>
              <a:t/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an </a:t>
            </a:r>
            <a:r>
              <a:rPr lang="en-US" sz="1200" dirty="0" err="1">
                <a:solidFill>
                  <a:schemeClr val="bg1"/>
                </a:solidFill>
              </a:rPr>
              <a:t>IoT</a:t>
            </a:r>
            <a:r>
              <a:rPr lang="en-US" sz="1200" dirty="0">
                <a:solidFill>
                  <a:schemeClr val="bg1"/>
                </a:solidFill>
              </a:rPr>
              <a:t> device in the Watson </a:t>
            </a:r>
            <a:r>
              <a:rPr lang="en-US" sz="1200" dirty="0" err="1">
                <a:solidFill>
                  <a:schemeClr val="bg1"/>
                </a:solidFill>
              </a:rPr>
              <a:t>IoT</a:t>
            </a:r>
            <a:r>
              <a:rPr lang="en-US" sz="1200" dirty="0">
                <a:solidFill>
                  <a:schemeClr val="bg1"/>
                </a:solidFill>
              </a:rPr>
              <a:t> service.  Following </a:t>
            </a:r>
            <a:r>
              <a:rPr lang="en-US" sz="1200" dirty="0" smtClean="0">
                <a:solidFill>
                  <a:schemeClr val="bg1"/>
                </a:solidFill>
              </a:rPr>
              <a:t/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that</a:t>
            </a:r>
            <a:r>
              <a:rPr lang="en-US" sz="1200" dirty="0">
                <a:solidFill>
                  <a:schemeClr val="bg1"/>
                </a:solidFill>
              </a:rPr>
              <a:t>, you will use Node-Red to create an application on the Pi </a:t>
            </a:r>
            <a:r>
              <a:rPr lang="en-US" sz="1200" dirty="0" smtClean="0">
                <a:solidFill>
                  <a:schemeClr val="bg1"/>
                </a:solidFill>
              </a:rPr>
              <a:t>that reports </a:t>
            </a:r>
            <a:r>
              <a:rPr lang="en-US" sz="1200" dirty="0">
                <a:solidFill>
                  <a:schemeClr val="bg1"/>
                </a:solidFill>
              </a:rPr>
              <a:t>sensor information </a:t>
            </a:r>
            <a:r>
              <a:rPr lang="en-US" sz="1200" dirty="0" smtClean="0">
                <a:solidFill>
                  <a:schemeClr val="bg1"/>
                </a:solidFill>
              </a:rPr>
              <a:t/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(</a:t>
            </a:r>
            <a:r>
              <a:rPr lang="en-US" sz="1200" dirty="0">
                <a:solidFill>
                  <a:schemeClr val="bg1"/>
                </a:solidFill>
              </a:rPr>
              <a:t>temperature, humidity, </a:t>
            </a:r>
            <a:r>
              <a:rPr lang="en-US" sz="1200" dirty="0" smtClean="0">
                <a:solidFill>
                  <a:schemeClr val="bg1"/>
                </a:solidFill>
              </a:rPr>
              <a:t>barometric </a:t>
            </a:r>
            <a:r>
              <a:rPr lang="en-US" sz="1200" dirty="0">
                <a:solidFill>
                  <a:schemeClr val="bg1"/>
                </a:solidFill>
              </a:rPr>
              <a:t>pressure, etc.) to another Node-Red </a:t>
            </a:r>
            <a:r>
              <a:rPr lang="en-US" sz="1200" dirty="0" smtClean="0">
                <a:solidFill>
                  <a:schemeClr val="bg1"/>
                </a:solidFill>
              </a:rPr>
              <a:t>application </a:t>
            </a:r>
            <a:r>
              <a:rPr lang="en-US" sz="1200" dirty="0">
                <a:solidFill>
                  <a:schemeClr val="bg1"/>
                </a:solidFill>
              </a:rPr>
              <a:t>running on Bluemix.</a:t>
            </a:r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 Products &amp; Services </a:t>
            </a:r>
            <a:r>
              <a:rPr lang="en-US" sz="2800" dirty="0" smtClean="0"/>
              <a:t>with </a:t>
            </a:r>
            <a:r>
              <a:rPr lang="en-US" sz="2800" dirty="0" err="1" smtClean="0"/>
              <a:t>IoT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961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61"/>
            <a:ext cx="8613058" cy="453788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Workshop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0"/>
            <a:ext cx="1584959" cy="15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63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6659372" y="1104332"/>
            <a:ext cx="2311400" cy="351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57837"/>
            <a:ext cx="7272527" cy="3394473"/>
          </a:xfrm>
        </p:spPr>
        <p:txBody>
          <a:bodyPr/>
          <a:lstStyle/>
          <a:p>
            <a:r>
              <a:rPr lang="en-US" sz="1400" dirty="0" smtClean="0"/>
              <a:t>Work in teams of three, you will.  Cooperate, you must.</a:t>
            </a:r>
            <a:endParaRPr lang="en-US" sz="1400" dirty="0" smtClean="0"/>
          </a:p>
          <a:p>
            <a:r>
              <a:rPr lang="en-US" sz="1400" dirty="0" smtClean="0"/>
              <a:t>A number </a:t>
            </a:r>
            <a:r>
              <a:rPr lang="en-US" sz="1400" dirty="0"/>
              <a:t>that matches the team number on your badge, each </a:t>
            </a:r>
            <a:r>
              <a:rPr lang="en-US" sz="1400" dirty="0" smtClean="0"/>
              <a:t>Raspberry Pi </a:t>
            </a:r>
            <a:r>
              <a:rPr lang="en-US" sz="1400" dirty="0"/>
              <a:t>has.</a:t>
            </a:r>
            <a:endParaRPr lang="en-US" sz="1400" dirty="0" smtClean="0"/>
          </a:p>
          <a:p>
            <a:r>
              <a:rPr lang="en-US" sz="1400" dirty="0"/>
              <a:t>Assume responsibility for the </a:t>
            </a:r>
            <a:r>
              <a:rPr lang="en-US" sz="1400" dirty="0" smtClean="0"/>
              <a:t>Raspberry Pi </a:t>
            </a:r>
            <a:r>
              <a:rPr lang="en-US" sz="1400" dirty="0"/>
              <a:t>each evening, the designated team leader will.</a:t>
            </a:r>
            <a:endParaRPr lang="en-US" sz="1400" dirty="0" smtClean="0"/>
          </a:p>
          <a:p>
            <a:r>
              <a:rPr lang="en-US" sz="1400" dirty="0" smtClean="0"/>
              <a:t>Choose your path, you must</a:t>
            </a:r>
            <a:r>
              <a:rPr lang="en-US" sz="1400" dirty="0"/>
              <a:t>. If prior experience </a:t>
            </a:r>
            <a:r>
              <a:rPr lang="en-US" sz="1400" dirty="0" smtClean="0"/>
              <a:t>you </a:t>
            </a:r>
            <a:r>
              <a:rPr lang="en-US" sz="1400" dirty="0"/>
              <a:t>have, follow the </a:t>
            </a:r>
            <a:r>
              <a:rPr lang="en-US" sz="1400" dirty="0" smtClean="0"/>
              <a:t>Jedi Master </a:t>
            </a:r>
            <a:r>
              <a:rPr lang="en-US" sz="1400" dirty="0"/>
              <a:t>path. </a:t>
            </a:r>
            <a:r>
              <a:rPr lang="en-US" sz="1400" dirty="0" smtClean="0"/>
              <a:t>If a more guided approach you require, choose the </a:t>
            </a:r>
            <a:r>
              <a:rPr lang="en-US" sz="1400" dirty="0"/>
              <a:t>J</a:t>
            </a:r>
            <a:r>
              <a:rPr lang="en-US" sz="1400" dirty="0" smtClean="0"/>
              <a:t>edi </a:t>
            </a:r>
            <a:r>
              <a:rPr lang="en-US" sz="1400" dirty="0"/>
              <a:t>P</a:t>
            </a:r>
            <a:r>
              <a:rPr lang="en-US" sz="1400" dirty="0" smtClean="0"/>
              <a:t>adowan path.  Yes, hmmm.</a:t>
            </a:r>
            <a:endParaRPr lang="en-US" sz="1400" dirty="0" smtClean="0"/>
          </a:p>
          <a:p>
            <a:r>
              <a:rPr lang="en-US" sz="1400" dirty="0" smtClean="0"/>
              <a:t>Split development efforts at part iv</a:t>
            </a:r>
            <a:r>
              <a:rPr lang="en-US" sz="1400" dirty="0"/>
              <a:t>. To complete part </a:t>
            </a:r>
            <a:r>
              <a:rPr lang="en-US" sz="1400" dirty="0" smtClean="0"/>
              <a:t>iv </a:t>
            </a:r>
            <a:r>
              <a:rPr lang="en-US" sz="1400" dirty="0"/>
              <a:t>use one laptop, to complete part </a:t>
            </a:r>
            <a:r>
              <a:rPr lang="en-US" sz="1400" dirty="0" smtClean="0"/>
              <a:t>v </a:t>
            </a:r>
            <a:r>
              <a:rPr lang="en-US" sz="1400" dirty="0"/>
              <a:t>&amp; </a:t>
            </a:r>
            <a:r>
              <a:rPr lang="en-US" sz="1400" dirty="0" smtClean="0"/>
              <a:t>vi, </a:t>
            </a:r>
            <a:r>
              <a:rPr lang="en-US" sz="1400" dirty="0"/>
              <a:t>another.  </a:t>
            </a:r>
            <a:r>
              <a:rPr lang="en-US" sz="1400" dirty="0" err="1"/>
              <a:t>Hmmmmmm</a:t>
            </a:r>
            <a:r>
              <a:rPr lang="en-US" sz="1400" dirty="0" smtClean="0"/>
              <a:t>.</a:t>
            </a:r>
            <a:endParaRPr lang="en-US" sz="1400" dirty="0" smtClean="0"/>
          </a:p>
          <a:p>
            <a:r>
              <a:rPr lang="en-US" sz="1400" dirty="0" smtClean="0"/>
              <a:t>Patience you must have, my young </a:t>
            </a:r>
            <a:r>
              <a:rPr lang="en-US" sz="1400" dirty="0" err="1" smtClean="0"/>
              <a:t>padowan</a:t>
            </a:r>
            <a:r>
              <a:rPr lang="en-US" sz="1400" dirty="0"/>
              <a:t>. Very agile, the </a:t>
            </a:r>
            <a:r>
              <a:rPr lang="en-US" sz="1400" dirty="0" smtClean="0"/>
              <a:t>Bluemix UI </a:t>
            </a:r>
            <a:r>
              <a:rPr lang="en-US" sz="1400" dirty="0"/>
              <a:t>is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Questions you have? Slack you should use.  #</a:t>
            </a:r>
            <a:r>
              <a:rPr lang="en-US" sz="1400" dirty="0" err="1" smtClean="0"/>
              <a:t>stsa</a:t>
            </a:r>
            <a:r>
              <a:rPr lang="en-US" sz="1400" dirty="0" smtClean="0"/>
              <a:t>-workshop-</a:t>
            </a:r>
            <a:r>
              <a:rPr lang="en-US" sz="1400" dirty="0" err="1" smtClean="0"/>
              <a:t>faqs</a:t>
            </a:r>
            <a:endParaRPr lang="en-US" sz="14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F51DE6B-9243-4E85-B0E8-1607A2626A1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35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M SSANA">
      <a:dk1>
        <a:srgbClr val="003F6C"/>
      </a:dk1>
      <a:lt1>
        <a:sysClr val="window" lastClr="FFFFFF"/>
      </a:lt1>
      <a:dk2>
        <a:srgbClr val="008ABF"/>
      </a:dk2>
      <a:lt2>
        <a:srgbClr val="00B3EF"/>
      </a:lt2>
      <a:accent1>
        <a:srgbClr val="83D1F5"/>
      </a:accent1>
      <a:accent2>
        <a:srgbClr val="7D287C"/>
      </a:accent2>
      <a:accent3>
        <a:srgbClr val="EB4194"/>
      </a:accent3>
      <a:accent4>
        <a:srgbClr val="007670"/>
      </a:accent4>
      <a:accent5>
        <a:srgbClr val="8CC63F"/>
      </a:accent5>
      <a:accent6>
        <a:srgbClr val="D9182D"/>
      </a:accent6>
      <a:hlink>
        <a:srgbClr val="F19027"/>
      </a:hlink>
      <a:folHlink>
        <a:srgbClr val="CCCC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3393</TotalTime>
  <Words>285</Words>
  <Application>Microsoft Macintosh PowerPoint</Application>
  <PresentationFormat>On-screen Show (16:9)</PresentationFormat>
  <Paragraphs>57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Helvetica</vt:lpstr>
      <vt:lpstr>Helvetica Light</vt:lpstr>
      <vt:lpstr>HelvNeue Roman for IBM</vt:lpstr>
      <vt:lpstr>Lubalin Graph</vt:lpstr>
      <vt:lpstr>Arial</vt:lpstr>
      <vt:lpstr>Office Theme</vt:lpstr>
      <vt:lpstr>Transform Products &amp; Services with IoT </vt:lpstr>
      <vt:lpstr>Raspberry Pi 3</vt:lpstr>
      <vt:lpstr>Sense Hat</vt:lpstr>
      <vt:lpstr>Transform Products &amp; Services with IoT</vt:lpstr>
      <vt:lpstr>Workshop Flow</vt:lpstr>
      <vt:lpstr>Logistics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TheMayor</dc:creator>
  <cp:lastModifiedBy>Troy Ankersen</cp:lastModifiedBy>
  <cp:revision>157</cp:revision>
  <dcterms:created xsi:type="dcterms:W3CDTF">2014-06-26T17:07:38Z</dcterms:created>
  <dcterms:modified xsi:type="dcterms:W3CDTF">2017-06-28T14:01:47Z</dcterms:modified>
</cp:coreProperties>
</file>